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oboto Mono Light"/>
      <p:regular r:id="rId46"/>
      <p:bold r:id="rId47"/>
      <p:italic r:id="rId48"/>
      <p:boldItalic r:id="rId49"/>
    </p:embeddedFont>
    <p:embeddedFont>
      <p:font typeface="Google Sans"/>
      <p:regular r:id="rId50"/>
      <p:bold r:id="rId51"/>
      <p:italic r:id="rId52"/>
      <p:boldItalic r:id="rId53"/>
    </p:embeddedFont>
    <p:embeddedFont>
      <p:font typeface="Google Sans Medium"/>
      <p:regular r:id="rId54"/>
      <p:bold r:id="rId55"/>
      <p:italic r:id="rId56"/>
      <p:boldItalic r:id="rId57"/>
    </p:embeddedFont>
    <p:embeddedFont>
      <p:font typeface="Source Code Pro"/>
      <p:regular r:id="rId58"/>
      <p:bold r:id="rId59"/>
      <p:italic r:id="rId60"/>
      <p:boldItalic r:id="rId61"/>
    </p:embeddedFont>
    <p:embeddedFont>
      <p:font typeface="Helvetica Neue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MonoLight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Light-italic.fntdata"/><Relationship Id="rId47" Type="http://schemas.openxmlformats.org/officeDocument/2006/relationships/font" Target="fonts/RobotoMonoLight-bold.fntdata"/><Relationship Id="rId49" Type="http://schemas.openxmlformats.org/officeDocument/2006/relationships/font" Target="fonts/RobotoMon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regular.fntdata"/><Relationship Id="rId61" Type="http://schemas.openxmlformats.org/officeDocument/2006/relationships/font" Target="fonts/SourceCodePro-bold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-italic.fntdata"/><Relationship Id="rId63" Type="http://schemas.openxmlformats.org/officeDocument/2006/relationships/font" Target="fonts/HelveticaNeue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HelveticaNeue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CodePr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-bold.fntdata"/><Relationship Id="rId50" Type="http://schemas.openxmlformats.org/officeDocument/2006/relationships/font" Target="fonts/GoogleSans-regular.fntdata"/><Relationship Id="rId53" Type="http://schemas.openxmlformats.org/officeDocument/2006/relationships/font" Target="fonts/GoogleSans-boldItalic.fntdata"/><Relationship Id="rId52" Type="http://schemas.openxmlformats.org/officeDocument/2006/relationships/font" Target="fonts/GoogleSans-italic.fntdata"/><Relationship Id="rId11" Type="http://schemas.openxmlformats.org/officeDocument/2006/relationships/slide" Target="slides/slide6.xml"/><Relationship Id="rId55" Type="http://schemas.openxmlformats.org/officeDocument/2006/relationships/font" Target="fonts/GoogleSansMedium-bold.fntdata"/><Relationship Id="rId10" Type="http://schemas.openxmlformats.org/officeDocument/2006/relationships/slide" Target="slides/slide5.xml"/><Relationship Id="rId54" Type="http://schemas.openxmlformats.org/officeDocument/2006/relationships/font" Target="fonts/GoogleSansMedium-regular.fntdata"/><Relationship Id="rId13" Type="http://schemas.openxmlformats.org/officeDocument/2006/relationships/slide" Target="slides/slide8.xml"/><Relationship Id="rId57" Type="http://schemas.openxmlformats.org/officeDocument/2006/relationships/font" Target="fonts/GoogleSans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GoogleSansMedium-italic.fntdata"/><Relationship Id="rId15" Type="http://schemas.openxmlformats.org/officeDocument/2006/relationships/slide" Target="slides/slide10.xml"/><Relationship Id="rId59" Type="http://schemas.openxmlformats.org/officeDocument/2006/relationships/font" Target="fonts/SourceCodePro-bold.fntdata"/><Relationship Id="rId14" Type="http://schemas.openxmlformats.org/officeDocument/2006/relationships/slide" Target="slides/slide9.xml"/><Relationship Id="rId58" Type="http://schemas.openxmlformats.org/officeDocument/2006/relationships/font" Target="fonts/SourceCode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065e01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065e01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349f6036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349f6036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349f6036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349f6036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349f6036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349f6036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349f6036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349f6036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349f6036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349f6036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349f6036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349f6036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349f6036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3349f6036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349f6036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349f6036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349f6036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349f6036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7c6266e2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7c6266e2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349f6036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349f6036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5704622d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5704622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5704622d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5704622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5704622d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5704622d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5704622d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5704622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5704622d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5704622d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5704622d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5704622d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5704622d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5704622d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704622d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704622d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349f6036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3349f6036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5704622d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35704622d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356e09ea1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356e09ea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5704622d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5704622d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5704622d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5704622d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5704622d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5704622d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5704622d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5704622d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7c6266e2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7c6266e2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5704622d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35704622d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7c6266e29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7c6266e29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5704622d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35704622d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5704622d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35704622d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5da0093e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5da0093e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7c6266e2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7c6266e2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35da0093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35da0093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349f6036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349f6036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349f6036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349f6036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349f6036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349f6036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8dee1d198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8dee1d198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349f6036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349f6036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2" name="Google Shape;4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178" y="1027479"/>
            <a:ext cx="2229200" cy="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50" y="886532"/>
            <a:ext cx="2023050" cy="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" name="Google Shape;3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/>
        </p:txBody>
      </p:sp>
      <p:pic>
        <p:nvPicPr>
          <p:cNvPr id="39" name="Google Shape;3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063" y="4234112"/>
            <a:ext cx="2113600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payloadbox/xss-payload-lis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tf.nubaim.m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WEB 01: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Cross Site Scripting (XSS)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1519350" y="11008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/>
              <a:t>Reflected XSS</a:t>
            </a:r>
            <a:endParaRPr b="1"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1519350" y="1808325"/>
            <a:ext cx="58755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Serangan XSS yang terjadi ketika input pengguna ditampilkan di halaman, tetapi </a:t>
            </a: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tidak disimpan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pada server. Paling sering ditemukan pada hasil pencarian atau </a:t>
            </a:r>
            <a:r>
              <a:rPr i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error message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/>
              <a:t>Reflected XSS</a:t>
            </a:r>
            <a:endParaRPr b="1"/>
          </a:p>
        </p:txBody>
      </p:sp>
      <p:sp>
        <p:nvSpPr>
          <p:cNvPr id="192" name="Google Shape;192;p32"/>
          <p:cNvSpPr/>
          <p:nvPr/>
        </p:nvSpPr>
        <p:spPr>
          <a:xfrm>
            <a:off x="1519350" y="1580175"/>
            <a:ext cx="61422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Payload XSS dikirim via URL atau data POST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(langsung muncul di halaman)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1519350" y="3111500"/>
            <a:ext cx="61422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Penyerang mengirim tautan berbahaya yang harus diklik korban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194" name="Google Shape;194;p32"/>
          <p:cNvCxnSpPr/>
          <p:nvPr/>
        </p:nvCxnSpPr>
        <p:spPr>
          <a:xfrm>
            <a:off x="4571994" y="2412367"/>
            <a:ext cx="0" cy="6129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/>
              <a:t>Reflected XSS</a:t>
            </a:r>
            <a:endParaRPr b="1"/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14412"/>
          <a:stretch/>
        </p:blipFill>
        <p:spPr>
          <a:xfrm>
            <a:off x="1384500" y="1368775"/>
            <a:ext cx="6375000" cy="32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1519350" y="11008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 startAt="2"/>
            </a:pPr>
            <a:r>
              <a:rPr lang="en"/>
              <a:t>Stored XSS</a:t>
            </a:r>
            <a:endParaRPr b="1"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1519350" y="1808325"/>
            <a:ext cx="58755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Serangan XSS yang terjadi ketika input pengguna ditampilkan di halaman dan</a:t>
            </a: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disimpan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pada server. Paling sering ditemukan pada hasil fitur 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komentar, forum, atau profil.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 startAt="2"/>
            </a:pPr>
            <a:r>
              <a:rPr lang="en"/>
              <a:t>Stored XSS</a:t>
            </a:r>
            <a:endParaRPr b="1"/>
          </a:p>
        </p:txBody>
      </p:sp>
      <p:sp>
        <p:nvSpPr>
          <p:cNvPr id="217" name="Google Shape;217;p36"/>
          <p:cNvSpPr/>
          <p:nvPr/>
        </p:nvSpPr>
        <p:spPr>
          <a:xfrm>
            <a:off x="1519350" y="1580175"/>
            <a:ext cx="61422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Payload XSS dikirim via URL atau data POST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(muncul di halaman dan disimpan oleh server)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8" name="Google Shape;218;p36"/>
          <p:cNvSpPr/>
          <p:nvPr/>
        </p:nvSpPr>
        <p:spPr>
          <a:xfrm>
            <a:off x="1519350" y="3111500"/>
            <a:ext cx="61422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Payload XSS muncul di halaman untuk pengguna lain.</a:t>
            </a:r>
            <a:endParaRPr sz="1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219" name="Google Shape;219;p36"/>
          <p:cNvCxnSpPr/>
          <p:nvPr/>
        </p:nvCxnSpPr>
        <p:spPr>
          <a:xfrm>
            <a:off x="4571994" y="2412367"/>
            <a:ext cx="0" cy="6129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 startAt="2"/>
            </a:pPr>
            <a:r>
              <a:rPr lang="en"/>
              <a:t>Stored XSS</a:t>
            </a:r>
            <a:endParaRPr b="1"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>
            <a:alphaModFix/>
          </a:blip>
          <a:srcRect b="4556" l="0" r="0" t="5402"/>
          <a:stretch/>
        </p:blipFill>
        <p:spPr>
          <a:xfrm>
            <a:off x="1554675" y="1368775"/>
            <a:ext cx="60346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1519350" y="11008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FYI..</a:t>
            </a:r>
            <a:endParaRPr b="1"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1671750" y="3360575"/>
            <a:ext cx="5875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Kondisi ini disebut sebagai serangan </a:t>
            </a: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Blind XSS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1671750" y="1808325"/>
            <a:ext cx="58755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Tidak semua Stored XSS langsung muncul pada halaman tempat kamu memasukkan payload, namun juga dapat muncul pada halaman lain, atau bahkan pada halaman admin yang tidak dapat kamu akses. 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XSS</a:t>
            </a:r>
            <a:r>
              <a:rPr lang="en" sz="4400"/>
              <a:t> Payload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812900" y="919625"/>
            <a:ext cx="40251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Achievements</a:t>
            </a:r>
            <a:endParaRPr sz="2650"/>
          </a:p>
        </p:txBody>
      </p:sp>
      <p:sp>
        <p:nvSpPr>
          <p:cNvPr id="97" name="Google Shape;97;p23"/>
          <p:cNvSpPr/>
          <p:nvPr/>
        </p:nvSpPr>
        <p:spPr>
          <a:xfrm>
            <a:off x="6082825" y="826925"/>
            <a:ext cx="2230800" cy="84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525" y="903125"/>
            <a:ext cx="993000" cy="99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" name="Google Shape;99;p23"/>
          <p:cNvSpPr txBox="1"/>
          <p:nvPr/>
        </p:nvSpPr>
        <p:spPr>
          <a:xfrm>
            <a:off x="6145075" y="1975725"/>
            <a:ext cx="195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Nabil Irawan</a:t>
            </a:r>
            <a:endParaRPr b="1"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3"/>
          <p:cNvSpPr txBox="1"/>
          <p:nvPr/>
        </p:nvSpPr>
        <p:spPr>
          <a:xfrm>
            <a:off x="5896525" y="2278650"/>
            <a:ext cx="24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Informatics 24, ITS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23"/>
          <p:cNvSpPr txBox="1"/>
          <p:nvPr>
            <p:ph type="title"/>
          </p:nvPr>
        </p:nvSpPr>
        <p:spPr>
          <a:xfrm>
            <a:off x="812900" y="1896750"/>
            <a:ext cx="40251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Experience</a:t>
            </a:r>
            <a:endParaRPr sz="2650"/>
          </a:p>
        </p:txBody>
      </p:sp>
      <p:sp>
        <p:nvSpPr>
          <p:cNvPr id="102" name="Google Shape;102;p23"/>
          <p:cNvSpPr txBox="1"/>
          <p:nvPr>
            <p:ph type="title"/>
          </p:nvPr>
        </p:nvSpPr>
        <p:spPr>
          <a:xfrm>
            <a:off x="812900" y="3297050"/>
            <a:ext cx="40251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Contribution</a:t>
            </a:r>
            <a:endParaRPr sz="2650"/>
          </a:p>
        </p:txBody>
      </p:sp>
      <p:pic>
        <p:nvPicPr>
          <p:cNvPr id="103" name="Google Shape;1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717" y="903125"/>
            <a:ext cx="259425" cy="2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4725" y="1269900"/>
            <a:ext cx="259425" cy="2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4294967295" type="body"/>
          </p:nvPr>
        </p:nvSpPr>
        <p:spPr>
          <a:xfrm>
            <a:off x="812900" y="1289825"/>
            <a:ext cx="3759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Top 21 Belarus New Year CTF 2025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3+ National Bug Bounty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23"/>
          <p:cNvSpPr txBox="1"/>
          <p:nvPr>
            <p:ph idx="4294967295" type="body"/>
          </p:nvPr>
        </p:nvSpPr>
        <p:spPr>
          <a:xfrm>
            <a:off x="812900" y="2343150"/>
            <a:ext cx="40251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Assistant Lecturer of Information Asset Protection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Ex-Pentester (Internship) Sibertahan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Staff ITDev @ Petrolida &amp; Ini Lho ITS 2025!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Setter ARA 6.0 CTF &amp; IDSECCONF 2024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23"/>
          <p:cNvSpPr txBox="1"/>
          <p:nvPr>
            <p:ph idx="4294967295" type="body"/>
          </p:nvPr>
        </p:nvSpPr>
        <p:spPr>
          <a:xfrm>
            <a:off x="812900" y="3683050"/>
            <a:ext cx="4025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16 Published CVEs &amp; 50+ Pending CVEs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Char char="-"/>
            </a:pPr>
            <a:r>
              <a:rPr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Newbie contributor @ nuclei-templates</a:t>
            </a:r>
            <a:endParaRPr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/>
          <p:nvPr/>
        </p:nvSpPr>
        <p:spPr>
          <a:xfrm>
            <a:off x="1519350" y="2418375"/>
            <a:ext cx="6142200" cy="832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‘&gt;&lt;script&gt;alert(123)&lt;/script&gt;</a:t>
            </a: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atau </a:t>
            </a: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‘“&gt;&lt;script&gt;alert(123)&lt;/script&gt;</a:t>
            </a:r>
            <a:endParaRPr sz="1500">
              <a:solidFill>
                <a:srgbClr val="98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8" name="Google Shape;248;p41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Payload #1</a:t>
            </a:r>
            <a:endParaRPr b="1"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1443150" y="1682050"/>
            <a:ext cx="58755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Digunakan jika input muncul di dalam tag html.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Payload #</a:t>
            </a:r>
            <a:r>
              <a:rPr lang="en"/>
              <a:t>1</a:t>
            </a:r>
            <a:endParaRPr b="1"/>
          </a:p>
        </p:txBody>
      </p:sp>
      <p:sp>
        <p:nvSpPr>
          <p:cNvPr id="255" name="Google Shape;255;p42"/>
          <p:cNvSpPr/>
          <p:nvPr/>
        </p:nvSpPr>
        <p:spPr>
          <a:xfrm>
            <a:off x="1519350" y="1580175"/>
            <a:ext cx="6142200" cy="832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&lt;input type="text" value="</a:t>
            </a: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{input}</a:t>
            </a:r>
            <a:r>
              <a:rPr lang="en" sz="15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" /&gt;</a:t>
            </a:r>
            <a:endParaRPr sz="1500">
              <a:solidFill>
                <a:srgbClr val="1A73E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56" name="Google Shape;256;p42"/>
          <p:cNvSpPr/>
          <p:nvPr/>
        </p:nvSpPr>
        <p:spPr>
          <a:xfrm>
            <a:off x="1519350" y="3111500"/>
            <a:ext cx="6142200" cy="8322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&lt;input type="text" value="</a:t>
            </a: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”&gt;&lt;script&gt;alert(123)&lt;/script&gt;</a:t>
            </a:r>
            <a:r>
              <a:rPr lang="en" sz="15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" /&gt;</a:t>
            </a:r>
            <a:endParaRPr sz="1500">
              <a:solidFill>
                <a:srgbClr val="98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257" name="Google Shape;257;p42"/>
          <p:cNvCxnSpPr/>
          <p:nvPr/>
        </p:nvCxnSpPr>
        <p:spPr>
          <a:xfrm>
            <a:off x="4571994" y="2412367"/>
            <a:ext cx="0" cy="6129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/>
          <p:nvPr/>
        </p:nvSpPr>
        <p:spPr>
          <a:xfrm>
            <a:off x="1519350" y="2418375"/>
            <a:ext cx="6142200" cy="832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"&gt;&lt;/tag&gt;&lt;script&gt;alert(123)&lt;/script&gt;</a:t>
            </a:r>
            <a:endParaRPr sz="1500">
              <a:solidFill>
                <a:srgbClr val="98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3" name="Google Shape;263;p43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Payload #2</a:t>
            </a:r>
            <a:endParaRPr b="1"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1443150" y="1682050"/>
            <a:ext cx="58755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Digunakan jika input muncul di antara tag html.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Payload #2</a:t>
            </a:r>
            <a:endParaRPr b="1"/>
          </a:p>
        </p:txBody>
      </p:sp>
      <p:sp>
        <p:nvSpPr>
          <p:cNvPr id="270" name="Google Shape;270;p44"/>
          <p:cNvSpPr/>
          <p:nvPr/>
        </p:nvSpPr>
        <p:spPr>
          <a:xfrm>
            <a:off x="1519350" y="1580175"/>
            <a:ext cx="6142200" cy="832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3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&lt;a href=”https://something.com/index.php?search=</a:t>
            </a:r>
            <a:r>
              <a:rPr lang="en" sz="13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{input}</a:t>
            </a:r>
            <a:r>
              <a:rPr lang="en" sz="13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”&gt;</a:t>
            </a: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Something</a:t>
            </a:r>
            <a:r>
              <a:rPr lang="en" sz="13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&lt;/a&gt;</a:t>
            </a:r>
            <a:endParaRPr sz="13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1" name="Google Shape;271;p44"/>
          <p:cNvSpPr/>
          <p:nvPr/>
        </p:nvSpPr>
        <p:spPr>
          <a:xfrm>
            <a:off x="1519350" y="3111500"/>
            <a:ext cx="6142200" cy="8322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&lt;a href=”https://something.com/index.php?search=</a:t>
            </a:r>
            <a:r>
              <a:rPr lang="en" sz="10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"&gt;&lt;/a&gt;&lt;script&gt;alert(1)&lt;/script&gt;</a:t>
            </a:r>
            <a:r>
              <a:rPr lang="en" sz="10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”&gt;</a:t>
            </a:r>
            <a:r>
              <a:rPr lang="en" sz="1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Something</a:t>
            </a:r>
            <a:r>
              <a:rPr lang="en" sz="10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&lt;/a&gt;</a:t>
            </a:r>
            <a:endParaRPr sz="1000">
              <a:solidFill>
                <a:srgbClr val="1A73E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272" name="Google Shape;272;p44"/>
          <p:cNvCxnSpPr/>
          <p:nvPr/>
        </p:nvCxnSpPr>
        <p:spPr>
          <a:xfrm>
            <a:off x="4571994" y="2412367"/>
            <a:ext cx="0" cy="6129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/>
          <p:nvPr/>
        </p:nvSpPr>
        <p:spPr>
          <a:xfrm>
            <a:off x="1519350" y="2418375"/>
            <a:ext cx="6142200" cy="832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--&gt;</a:t>
            </a: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&lt;script&gt;alert(123)&lt;/script&gt;</a:t>
            </a:r>
            <a:endParaRPr sz="1500">
              <a:solidFill>
                <a:srgbClr val="98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8" name="Google Shape;278;p45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Payload #3</a:t>
            </a:r>
            <a:endParaRPr b="1"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1443150" y="1682050"/>
            <a:ext cx="58755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Digunakan jika input muncul di dalam comment html.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Payload #3</a:t>
            </a:r>
            <a:endParaRPr b="1"/>
          </a:p>
        </p:txBody>
      </p:sp>
      <p:sp>
        <p:nvSpPr>
          <p:cNvPr id="285" name="Google Shape;285;p46"/>
          <p:cNvSpPr/>
          <p:nvPr/>
        </p:nvSpPr>
        <p:spPr>
          <a:xfrm>
            <a:off x="1519350" y="1580175"/>
            <a:ext cx="6142200" cy="832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&lt;!--</a:t>
            </a: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{input}</a:t>
            </a:r>
            <a:r>
              <a:rPr lang="en" sz="15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--&gt;</a:t>
            </a:r>
            <a:endParaRPr sz="15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6" name="Google Shape;286;p46"/>
          <p:cNvSpPr/>
          <p:nvPr/>
        </p:nvSpPr>
        <p:spPr>
          <a:xfrm>
            <a:off x="1519350" y="3111500"/>
            <a:ext cx="6142200" cy="8322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&lt;!--</a:t>
            </a: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--&gt;</a:t>
            </a: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&lt;script&gt;alert(123)&lt;/script&gt;</a:t>
            </a:r>
            <a:r>
              <a:rPr lang="en" sz="15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--&gt;</a:t>
            </a:r>
            <a:endParaRPr sz="1500">
              <a:solidFill>
                <a:srgbClr val="1A73E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287" name="Google Shape;287;p46"/>
          <p:cNvCxnSpPr/>
          <p:nvPr/>
        </p:nvCxnSpPr>
        <p:spPr>
          <a:xfrm>
            <a:off x="4571994" y="2412367"/>
            <a:ext cx="0" cy="6129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/>
          <p:nvPr/>
        </p:nvSpPr>
        <p:spPr>
          <a:xfrm>
            <a:off x="1519350" y="2646975"/>
            <a:ext cx="6142200" cy="832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" autofocus onfocus=”alert(1)</a:t>
            </a:r>
            <a:endParaRPr sz="1500">
              <a:solidFill>
                <a:srgbClr val="98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3" name="Google Shape;293;p47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Payload #4</a:t>
            </a:r>
            <a:endParaRPr b="1"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1443150" y="1682050"/>
            <a:ext cx="5875500" cy="11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Digunakan jika</a:t>
            </a: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input muncul di suatu value atribut dari tag HTML, tapi &lt; dan &gt; diblacklist.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1519350" y="796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Payload #4</a:t>
            </a:r>
            <a:endParaRPr b="1"/>
          </a:p>
        </p:txBody>
      </p:sp>
      <p:sp>
        <p:nvSpPr>
          <p:cNvPr id="300" name="Google Shape;300;p48"/>
          <p:cNvSpPr/>
          <p:nvPr/>
        </p:nvSpPr>
        <p:spPr>
          <a:xfrm>
            <a:off x="1519350" y="1580175"/>
            <a:ext cx="6142200" cy="832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&lt;input type="text" placeholder="</a:t>
            </a:r>
            <a:r>
              <a:rPr lang="en" sz="15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{input}</a:t>
            </a:r>
            <a:r>
              <a:rPr lang="en" sz="15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”</a:t>
            </a:r>
            <a:r>
              <a:rPr lang="en" sz="15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&gt;</a:t>
            </a:r>
            <a:endParaRPr sz="15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1519350" y="3111500"/>
            <a:ext cx="6142200" cy="8322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3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&lt;input type="text" placeholder="</a:t>
            </a:r>
            <a:r>
              <a:rPr lang="en" sz="1300">
                <a:solidFill>
                  <a:srgbClr val="98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" autofocus onfocus="alert(1)</a:t>
            </a:r>
            <a:r>
              <a:rPr lang="en" sz="13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”&gt;</a:t>
            </a:r>
            <a:endParaRPr sz="1100">
              <a:solidFill>
                <a:srgbClr val="1A73E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302" name="Google Shape;302;p48"/>
          <p:cNvCxnSpPr/>
          <p:nvPr/>
        </p:nvCxnSpPr>
        <p:spPr>
          <a:xfrm>
            <a:off x="4571994" y="2412367"/>
            <a:ext cx="0" cy="6129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Make an Impact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1519350" y="796075"/>
            <a:ext cx="60486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Membuat payload XSS untuk mengambil data private korban</a:t>
            </a:r>
            <a:endParaRPr b="1" sz="1800"/>
          </a:p>
        </p:txBody>
      </p:sp>
      <p:sp>
        <p:nvSpPr>
          <p:cNvPr id="313" name="Google Shape;313;p50"/>
          <p:cNvSpPr/>
          <p:nvPr/>
        </p:nvSpPr>
        <p:spPr>
          <a:xfrm>
            <a:off x="4810635" y="2495099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Webhook</a:t>
            </a:r>
            <a:endParaRPr sz="1800"/>
          </a:p>
        </p:txBody>
      </p:sp>
      <p:sp>
        <p:nvSpPr>
          <p:cNvPr id="314" name="Google Shape;314;p50"/>
          <p:cNvSpPr/>
          <p:nvPr/>
        </p:nvSpPr>
        <p:spPr>
          <a:xfrm>
            <a:off x="2307463" y="2495101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BXSS Hunter</a:t>
            </a:r>
            <a:endParaRPr sz="1800"/>
          </a:p>
        </p:txBody>
      </p:sp>
      <p:sp>
        <p:nvSpPr>
          <p:cNvPr id="315" name="Google Shape;315;p50"/>
          <p:cNvSpPr txBox="1"/>
          <p:nvPr/>
        </p:nvSpPr>
        <p:spPr>
          <a:xfrm>
            <a:off x="2006475" y="172326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Useful tools: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24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3" name="Google Shape;113;p24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4" name="Google Shape;114;p24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5" name="Google Shape;115;p24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6" name="Google Shape;116;p24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7" name="Google Shape;117;p24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500"/>
          </a:p>
        </p:txBody>
      </p:sp>
      <p:sp>
        <p:nvSpPr>
          <p:cNvPr id="119" name="Google Shape;119;p24"/>
          <p:cNvSpPr/>
          <p:nvPr/>
        </p:nvSpPr>
        <p:spPr>
          <a:xfrm>
            <a:off x="325628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500"/>
          </a:p>
        </p:txBody>
      </p:sp>
      <p:sp>
        <p:nvSpPr>
          <p:cNvPr id="120" name="Google Shape;120;p24"/>
          <p:cNvSpPr/>
          <p:nvPr/>
        </p:nvSpPr>
        <p:spPr>
          <a:xfrm>
            <a:off x="444111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500"/>
          </a:p>
        </p:txBody>
      </p:sp>
      <p:sp>
        <p:nvSpPr>
          <p:cNvPr id="121" name="Google Shape;121;p24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sz="500"/>
          </a:p>
        </p:txBody>
      </p:sp>
      <p:sp>
        <p:nvSpPr>
          <p:cNvPr id="122" name="Google Shape;122;p24"/>
          <p:cNvSpPr/>
          <p:nvPr/>
        </p:nvSpPr>
        <p:spPr>
          <a:xfrm>
            <a:off x="703937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sz="500"/>
          </a:p>
        </p:txBody>
      </p:sp>
      <p:sp>
        <p:nvSpPr>
          <p:cNvPr id="123" name="Google Shape;123;p24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Pengertian XSS</a:t>
            </a:r>
            <a:endParaRPr sz="500"/>
          </a:p>
        </p:txBody>
      </p:sp>
      <p:sp>
        <p:nvSpPr>
          <p:cNvPr id="124" name="Google Shape;124;p24"/>
          <p:cNvSpPr/>
          <p:nvPr/>
        </p:nvSpPr>
        <p:spPr>
          <a:xfrm>
            <a:off x="4055878" y="1300209"/>
            <a:ext cx="1570200" cy="5565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Make an Impact</a:t>
            </a:r>
            <a:endParaRPr sz="500"/>
          </a:p>
        </p:txBody>
      </p:sp>
      <p:sp>
        <p:nvSpPr>
          <p:cNvPr id="125" name="Google Shape;125;p24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fmla="val 13613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How to Prevent</a:t>
            </a:r>
            <a:endParaRPr sz="500"/>
          </a:p>
        </p:txBody>
      </p:sp>
      <p:sp>
        <p:nvSpPr>
          <p:cNvPr id="126" name="Google Shape;126;p24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XSS Payload</a:t>
            </a:r>
            <a:endParaRPr sz="500"/>
          </a:p>
        </p:txBody>
      </p:sp>
      <p:sp>
        <p:nvSpPr>
          <p:cNvPr id="127" name="Google Shape;127;p24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Tips and Tricks</a:t>
            </a:r>
            <a:endParaRPr sz="500"/>
          </a:p>
        </p:txBody>
      </p:sp>
      <p:sp>
        <p:nvSpPr>
          <p:cNvPr id="128" name="Google Shape;128;p24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D930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4"/>
          <p:cNvSpPr/>
          <p:nvPr/>
        </p:nvSpPr>
        <p:spPr>
          <a:xfrm>
            <a:off x="5186458" y="1417551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24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7471594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525532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289961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4103207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6491672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Materi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456400" y="353850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BXSS Hunter</a:t>
            </a:r>
            <a:endParaRPr b="1"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503075" y="995350"/>
            <a:ext cx="76641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Tools yang menyediakan payload XSS “siap pakai” untuk mengambil data private korban.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2" name="Google Shape;322;p51"/>
          <p:cNvPicPr preferRelativeResize="0"/>
          <p:nvPr/>
        </p:nvPicPr>
        <p:blipFill rotWithShape="1">
          <a:blip r:embed="rId3">
            <a:alphaModFix/>
          </a:blip>
          <a:srcRect b="44927" l="0" r="0" t="0"/>
          <a:stretch/>
        </p:blipFill>
        <p:spPr>
          <a:xfrm>
            <a:off x="0" y="1873375"/>
            <a:ext cx="9144000" cy="32700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456400" y="353850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Webhook</a:t>
            </a:r>
            <a:endParaRPr b="1"/>
          </a:p>
        </p:txBody>
      </p:sp>
      <p:sp>
        <p:nvSpPr>
          <p:cNvPr id="333" name="Google Shape;333;p53"/>
          <p:cNvSpPr txBox="1"/>
          <p:nvPr>
            <p:ph idx="1" type="body"/>
          </p:nvPr>
        </p:nvSpPr>
        <p:spPr>
          <a:xfrm>
            <a:off x="503075" y="995350"/>
            <a:ext cx="76641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Webhook adalah sebuah URL yang menerima permintaan HTTP dari suatu action.</a:t>
            </a:r>
            <a:endParaRPr sz="15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4" name="Google Shape;334;p53"/>
          <p:cNvPicPr preferRelativeResize="0"/>
          <p:nvPr/>
        </p:nvPicPr>
        <p:blipFill rotWithShape="1">
          <a:blip r:embed="rId3">
            <a:alphaModFix/>
          </a:blip>
          <a:srcRect b="28181" l="0" r="1009" t="0"/>
          <a:stretch/>
        </p:blipFill>
        <p:spPr>
          <a:xfrm>
            <a:off x="0" y="1887052"/>
            <a:ext cx="9144000" cy="32562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Tips and Tricks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1653300" y="1752000"/>
            <a:ext cx="583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50"/>
              <a:t>“Di mana ada input, coba lakukan serangan XSS”</a:t>
            </a:r>
            <a:endParaRPr b="1" sz="1750"/>
          </a:p>
        </p:txBody>
      </p:sp>
      <p:sp>
        <p:nvSpPr>
          <p:cNvPr id="350" name="Google Shape;350;p56"/>
          <p:cNvSpPr txBox="1"/>
          <p:nvPr>
            <p:ph type="title"/>
          </p:nvPr>
        </p:nvSpPr>
        <p:spPr>
          <a:xfrm>
            <a:off x="1653300" y="2424525"/>
            <a:ext cx="583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50" u="sng">
                <a:solidFill>
                  <a:schemeClr val="hlink"/>
                </a:solidFill>
                <a:hlinkClick r:id="rId3"/>
              </a:rPr>
              <a:t>https://github.com/payloadbox/xss-payload-list</a:t>
            </a:r>
            <a:endParaRPr b="1" sz="17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How to Prevent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1481250" y="1836300"/>
            <a:ext cx="61815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Validasi input dari user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Men-encode input user yang ditampilkan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Menggunakan Content-Security-Policy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8"/>
          <p:cNvSpPr txBox="1"/>
          <p:nvPr>
            <p:ph type="title"/>
          </p:nvPr>
        </p:nvSpPr>
        <p:spPr>
          <a:xfrm>
            <a:off x="1519350" y="11770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Prevent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GDGoC ITS Mini CTF!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Apa itu Cross Site Scripting (XSS)?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1014600" y="1233150"/>
            <a:ext cx="7114800" cy="26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Playground: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u="sng">
                <a:solidFill>
                  <a:schemeClr val="hlink"/>
                </a:solidFill>
                <a:hlinkClick r:id="rId3"/>
              </a:rPr>
              <a:t>https://ctf.nubaim.me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 Registrasi: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1337175</a:t>
            </a:r>
            <a:endParaRPr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1519350" y="11008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Pengertian XSS</a:t>
            </a:r>
            <a:endParaRPr b="1"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1519350" y="1808325"/>
            <a:ext cx="61053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XSS adalah kerentanan yang memanfaatkan kelemahan dalam sanitasi input pengguna ketika "menyisipkan" kode JavaScript ke halaman dan menjalankannya di sisi klien.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1850750" y="3232700"/>
            <a:ext cx="5150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&lt;script&gt;{something}&lt;/script&gt;</a:t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1519350" y="415075"/>
            <a:ext cx="583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50"/>
              <a:t>“XSS butuh action dari korban supaya berdampak”</a:t>
            </a:r>
            <a:endParaRPr b="1" sz="1750"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14412"/>
          <a:stretch/>
        </p:blipFill>
        <p:spPr>
          <a:xfrm>
            <a:off x="1488400" y="1162600"/>
            <a:ext cx="6167176" cy="3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456400" y="353850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Pemula Friendly</a:t>
            </a:r>
            <a:r>
              <a:rPr lang="en"/>
              <a:t>?</a:t>
            </a:r>
            <a:endParaRPr b="1"/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3">
            <a:alphaModFix/>
          </a:blip>
          <a:srcRect b="48421" l="0" r="0" t="0"/>
          <a:stretch/>
        </p:blipFill>
        <p:spPr>
          <a:xfrm>
            <a:off x="0" y="1126625"/>
            <a:ext cx="9144000" cy="2736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63" name="Google Shape;163;p28"/>
          <p:cNvSpPr/>
          <p:nvPr/>
        </p:nvSpPr>
        <p:spPr>
          <a:xfrm>
            <a:off x="-75" y="3838925"/>
            <a:ext cx="9144000" cy="328800"/>
          </a:xfrm>
          <a:prstGeom prst="rect">
            <a:avLst/>
          </a:prstGeom>
          <a:solidFill>
            <a:srgbClr val="F3FBDC"/>
          </a:solidFill>
          <a:ln cap="flat" cmpd="sng" w="9525">
            <a:solidFill>
              <a:srgbClr val="F3FB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0" l="0" r="0" t="81609"/>
          <a:stretch/>
        </p:blipFill>
        <p:spPr>
          <a:xfrm>
            <a:off x="0" y="4167843"/>
            <a:ext cx="9144000" cy="97565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>
            <p:ph type="title"/>
          </p:nvPr>
        </p:nvSpPr>
        <p:spPr>
          <a:xfrm>
            <a:off x="2638050" y="3671350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FE614"/>
                </a:solidFill>
              </a:rPr>
              <a:t>…</a:t>
            </a:r>
            <a:endParaRPr b="1">
              <a:solidFill>
                <a:srgbClr val="AFE61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Jenis-Jenis XSS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1250775" y="884975"/>
            <a:ext cx="38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Jenis-Jenis XSS</a:t>
            </a:r>
            <a:endParaRPr b="1"/>
          </a:p>
        </p:txBody>
      </p:sp>
      <p:sp>
        <p:nvSpPr>
          <p:cNvPr id="176" name="Google Shape;176;p30"/>
          <p:cNvSpPr/>
          <p:nvPr/>
        </p:nvSpPr>
        <p:spPr>
          <a:xfrm>
            <a:off x="4810648" y="1796549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Stored XSS</a:t>
            </a:r>
            <a:endParaRPr sz="1800"/>
          </a:p>
        </p:txBody>
      </p:sp>
      <p:sp>
        <p:nvSpPr>
          <p:cNvPr id="177" name="Google Shape;177;p30"/>
          <p:cNvSpPr/>
          <p:nvPr/>
        </p:nvSpPr>
        <p:spPr>
          <a:xfrm>
            <a:off x="2307475" y="1796551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Reflected XSS</a:t>
            </a:r>
            <a:endParaRPr sz="1800"/>
          </a:p>
        </p:txBody>
      </p:sp>
      <p:sp>
        <p:nvSpPr>
          <p:cNvPr id="178" name="Google Shape;178;p30"/>
          <p:cNvSpPr/>
          <p:nvPr/>
        </p:nvSpPr>
        <p:spPr>
          <a:xfrm>
            <a:off x="3559050" y="3244351"/>
            <a:ext cx="2025900" cy="1067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D9302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Self</a:t>
            </a:r>
            <a:r>
              <a:rPr lang="en" sz="18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XSS</a:t>
            </a:r>
            <a:endParaRPr sz="1800"/>
          </a:p>
        </p:txBody>
      </p:sp>
      <p:cxnSp>
        <p:nvCxnSpPr>
          <p:cNvPr id="179" name="Google Shape;179;p30"/>
          <p:cNvCxnSpPr/>
          <p:nvPr/>
        </p:nvCxnSpPr>
        <p:spPr>
          <a:xfrm>
            <a:off x="3559325" y="3232700"/>
            <a:ext cx="1993800" cy="1054200"/>
          </a:xfrm>
          <a:prstGeom prst="straightConnector1">
            <a:avLst/>
          </a:prstGeom>
          <a:noFill/>
          <a:ln cap="flat" cmpd="sng" w="9525">
            <a:solidFill>
              <a:srgbClr val="D930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30"/>
          <p:cNvCxnSpPr/>
          <p:nvPr/>
        </p:nvCxnSpPr>
        <p:spPr>
          <a:xfrm flipH="1" rot="10800000">
            <a:off x="3559325" y="3270700"/>
            <a:ext cx="2006700" cy="1016100"/>
          </a:xfrm>
          <a:prstGeom prst="straightConnector1">
            <a:avLst/>
          </a:prstGeom>
          <a:noFill/>
          <a:ln cap="flat" cmpd="sng" w="9525">
            <a:solidFill>
              <a:srgbClr val="D9302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